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12192000"/>
  <p:notesSz cx="6858000" cy="9144000"/>
  <p:embeddedFontLst>
    <p:embeddedFont>
      <p:font typeface="Garamond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AB80B4-139D-47F4-8346-687EF760DB00}">
  <a:tblStyle styleId="{25AB80B4-139D-47F4-8346-687EF760DB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aramond-regular.fntdata"/><Relationship Id="rId47" Type="http://schemas.openxmlformats.org/officeDocument/2006/relationships/slide" Target="slides/slide41.xml"/><Relationship Id="rId49" Type="http://schemas.openxmlformats.org/officeDocument/2006/relationships/font" Target="fonts/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Italic.fntdata"/><Relationship Id="rId50" Type="http://schemas.openxmlformats.org/officeDocument/2006/relationships/font" Target="fonts/Garamond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0bd9478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0bd9478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0a0bd94780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a0bd94780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a0bd94780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0a0bd94780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a0bd9478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a0bd9478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a0bd9478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a0bd94780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a0bd94780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0a0bd94780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0bd94780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a0bd94780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0a0bd94780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a0bd94780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a0bd94780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a0bd94780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a0bd94780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a0bd94780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a0bd94780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a0bd94780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a0bd94780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0a0bd94780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a0bd94780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a0bd94780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0a0bd94780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a0bd94780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a0bd94780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0a0bd94780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1f5907720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1f5907720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91f5907720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a0bd94780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a0bd94780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0a0bd94780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a0bd94780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a0bd94780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0a0bd94780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a0bd94780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a0bd94780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0a0bd94780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a0bd94780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a0bd94780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0a0bd94780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a0bd94780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a0bd94780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0a0bd94780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a0bd94780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a0bd94780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0a0bd94780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a0bd94780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a0bd94780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0a0bd94780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a0bd94780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a0bd94780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a0bd94780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0bd94780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0bd94780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0a0bd94780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a0bd94780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a0bd94780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0a0bd94780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0bd947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0bd947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a0bd947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a0bd94780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a0bd94780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a0bd94780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a0bd94780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a0bd94780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a0bd94780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a0bd94780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a0bd94780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0a0bd94780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0bd94780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0bd94780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0a0bd94780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0bd94780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a0bd94780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0a0bd94780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a0bd94780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a0bd94780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0a0bd94780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a0bd94780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a0bd94780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0a0bd94780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a0bd94780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a0bd94780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0a0bd94780_0_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0bd94780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a0bd94780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0a0bd94780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a0bd94780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a0bd94780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0a0bd94780_0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a0bd9478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a0bd9478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0a0bd9478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a0bd94780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0a0bd94780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0a0bd94780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a0bd94780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a0bd94780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0a0bd94780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a0bd9478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a0bd9478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0a0bd94780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a0bd9478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a0bd9478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0a0bd94780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a0bd9478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a0bd9478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a0bd94780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a0bd9478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a0bd9478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a0bd94780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a0bd9478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a0bd9478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a0bd9478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example.com/person/alice" TargetMode="External"/><Relationship Id="rId4" Type="http://schemas.openxmlformats.org/officeDocument/2006/relationships/hyperlink" Target="http://example.com/person/alice#addres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wikidata.org/wiki/Q12961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4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://data.europeana.eu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38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11. Enterprise Knowledge Graphs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Advantages of Graph Databases</a:t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>
            <a:off x="1194725" y="1759200"/>
            <a:ext cx="3085500" cy="20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Flexible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schemas adapt to </a:t>
            </a: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heterogeneous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4675475" y="3755475"/>
            <a:ext cx="3614100" cy="20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Standards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compliant: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latin typeface="Calibri"/>
                <a:ea typeface="Calibri"/>
                <a:cs typeface="Calibri"/>
                <a:sym typeface="Calibri"/>
              </a:rPr>
              <a:t>OWL Reasoning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latin typeface="Calibri"/>
                <a:ea typeface="Calibri"/>
                <a:cs typeface="Calibri"/>
                <a:sym typeface="Calibri"/>
              </a:rPr>
              <a:t>SPARQL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latin typeface="Calibri"/>
                <a:ea typeface="Calibri"/>
                <a:cs typeface="Calibri"/>
                <a:sym typeface="Calibri"/>
              </a:rPr>
              <a:t>Linked Data Fragments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8517475" y="2111050"/>
            <a:ext cx="3085500" cy="20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latin typeface="Calibri"/>
                <a:ea typeface="Calibri"/>
                <a:cs typeface="Calibri"/>
                <a:sym typeface="Calibri"/>
              </a:rPr>
              <a:t>NoSQL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(Not Only SQL) allows for fast deployment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databases vs. Relational databases</a:t>
            </a:r>
            <a:endParaRPr/>
          </a:p>
        </p:txBody>
      </p:sp>
      <p:sp>
        <p:nvSpPr>
          <p:cNvPr id="337" name="Google Shape;337;p2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Relational database need schemas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(+) Fast indexes that can be optimized for the application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(-) Schema needs to be changed as data changes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(-) Schemas take time to write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(-) Joins across tables are slow; graph databases optimized for joins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(+) Data locality, most relevant data is in the same table and needs no joins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/>
          <p:nvPr/>
        </p:nvSpPr>
        <p:spPr>
          <a:xfrm>
            <a:off x="691500" y="3924775"/>
            <a:ext cx="10809000" cy="191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686750" y="1514600"/>
            <a:ext cx="10809000" cy="191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Hybrid Solutions</a:t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1373475" y="1919100"/>
            <a:ext cx="1542800" cy="1227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SQL DB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6561242" y="1996688"/>
            <a:ext cx="1411200" cy="10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latin typeface="Calibri"/>
                <a:ea typeface="Calibri"/>
                <a:cs typeface="Calibri"/>
                <a:sym typeface="Calibri"/>
              </a:rPr>
              <a:t>Semantic Object Relational Mapping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3826308" y="2135475"/>
            <a:ext cx="1824900" cy="7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Transform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8882475" y="2147300"/>
            <a:ext cx="1824900" cy="7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RDF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1373475" y="4357500"/>
            <a:ext cx="1542800" cy="1227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Document  DB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3826308" y="4585688"/>
            <a:ext cx="1824900" cy="7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JSON-LD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6516092" y="4435075"/>
            <a:ext cx="1411200" cy="10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latin typeface="Calibri"/>
                <a:ea typeface="Calibri"/>
                <a:cs typeface="Calibri"/>
                <a:sym typeface="Calibri"/>
              </a:rPr>
              <a:t>Schema Transformer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8882475" y="4585700"/>
            <a:ext cx="1824900" cy="7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RDF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Relational or Graph?</a:t>
            </a: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874900" y="2050825"/>
            <a:ext cx="3631200" cy="14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 list of customers and their details (address, payment methods,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3106350" y="4696200"/>
            <a:ext cx="3631200" cy="14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Products maintained by the company and facts about them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7545125" y="3108225"/>
            <a:ext cx="3631200" cy="146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Modelling employees’ areas of expertise, projects and tasks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Knowledge Acquisition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>
            <p:ph type="title"/>
          </p:nvPr>
        </p:nvSpPr>
        <p:spPr>
          <a:xfrm>
            <a:off x="838200" y="365125"/>
            <a:ext cx="36303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 Lifting</a:t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791175" y="2700625"/>
            <a:ext cx="3499500" cy="18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Many large enterprises have lots of data in SQL DBs, Excel, Server Logs, etc. etc.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5946425" y="282225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Identify and analyse data sources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5946425" y="1387158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Design a URI scheme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5946425" y="2492091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Model the ontology of the data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5946425" y="3597024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Transform the data to RDF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946425" y="4701957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Add links to external resources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5946425" y="5806890"/>
            <a:ext cx="5578500" cy="9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Publish the data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URI Schemas</a:t>
            </a:r>
            <a:endParaRPr/>
          </a:p>
        </p:txBody>
      </p:sp>
      <p:sp>
        <p:nvSpPr>
          <p:cNvPr id="388" name="Google Shape;388;p2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Rules for choosing a ‘cool’ URI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Be on the Web</a:t>
            </a:r>
            <a:r>
              <a:rPr lang="en-IE"/>
              <a:t>: ensure you can put something at the URI location!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Be unambiguous: </a:t>
            </a:r>
            <a:r>
              <a:rPr lang="en-IE"/>
              <a:t>use </a:t>
            </a:r>
            <a:r>
              <a:rPr i="1" lang="en-IE"/>
              <a:t>content negotiation</a:t>
            </a:r>
            <a:r>
              <a:rPr lang="en-IE"/>
              <a:t> to keep resource and document URIs separate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Be meaningful: </a:t>
            </a:r>
            <a:r>
              <a:rPr lang="en-IE"/>
              <a:t>dbpedia:Linked_data is better than wikidata:Q515701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Use slashes for main entities: </a:t>
            </a:r>
            <a:r>
              <a:rPr lang="en-IE" u="sng">
                <a:solidFill>
                  <a:schemeClr val="hlink"/>
                </a:solidFill>
                <a:hlinkClick r:id="rId3"/>
              </a:rPr>
              <a:t>http://example.com/person/alice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Use hashes for entities that ‘evolve together’: </a:t>
            </a:r>
            <a:r>
              <a:rPr lang="en-IE" u="sng">
                <a:solidFill>
                  <a:schemeClr val="hlink"/>
                </a:solidFill>
                <a:hlinkClick r:id="rId4"/>
              </a:rPr>
              <a:t>http://example.com/person/alice#address</a:t>
            </a:r>
            <a:endParaRPr/>
          </a:p>
        </p:txBody>
      </p:sp>
      <p:sp>
        <p:nvSpPr>
          <p:cNvPr id="389" name="Google Shape;389;p29"/>
          <p:cNvSpPr txBox="1"/>
          <p:nvPr/>
        </p:nvSpPr>
        <p:spPr>
          <a:xfrm>
            <a:off x="714975" y="6528750"/>
            <a:ext cx="10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https://www.w3.org/TR/cooluris/#ref-Cool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Ontology Authoring</a:t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458150" y="2427100"/>
            <a:ext cx="3132600" cy="16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CQOA is a popular method of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ntology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uthoring based on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ompetency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uestions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5672675" y="2671700"/>
            <a:ext cx="5522100" cy="1110000"/>
          </a:xfrm>
          <a:prstGeom prst="wedgeRectCallout">
            <a:avLst>
              <a:gd fmla="val -39949" name="adj1"/>
              <a:gd fmla="val 76282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Which mammals eat grass?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latin typeface="Calibri"/>
                <a:ea typeface="Calibri"/>
                <a:cs typeface="Calibri"/>
                <a:sym typeface="Calibri"/>
              </a:rPr>
              <a:t>(in an animal ontology)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5608700" y="4301050"/>
            <a:ext cx="5522100" cy="1110000"/>
          </a:xfrm>
          <a:prstGeom prst="wedgeRectCallout">
            <a:avLst>
              <a:gd fmla="val -39949" name="adj1"/>
              <a:gd fmla="val 76282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Which processes implement an algorithm?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400">
                <a:latin typeface="Calibri"/>
                <a:ea typeface="Calibri"/>
                <a:cs typeface="Calibri"/>
                <a:sym typeface="Calibri"/>
              </a:rPr>
              <a:t>(in a software engineering ontology)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0"/>
          <p:cNvSpPr txBox="1"/>
          <p:nvPr/>
        </p:nvSpPr>
        <p:spPr>
          <a:xfrm>
            <a:off x="5644450" y="1712150"/>
            <a:ext cx="55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5653850" y="1721550"/>
            <a:ext cx="533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200" u="sng">
                <a:latin typeface="Calibri"/>
                <a:ea typeface="Calibri"/>
                <a:cs typeface="Calibri"/>
                <a:sym typeface="Calibri"/>
              </a:rPr>
              <a:t>Example Competency Questions</a:t>
            </a:r>
            <a:endParaRPr b="1" sz="22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Competency Question Ontology Authoring</a:t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1307650" y="28034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4865525" y="16556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Formulate Questions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8432800" y="28551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Create Tests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4865525" y="4512675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75114A">
              <a:alpha val="68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Author Ontology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1"/>
          <p:cNvSpPr/>
          <p:nvPr/>
        </p:nvSpPr>
        <p:spPr>
          <a:xfrm>
            <a:off x="2380075" y="1815625"/>
            <a:ext cx="2286000" cy="77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1"/>
          <p:cNvSpPr/>
          <p:nvPr/>
        </p:nvSpPr>
        <p:spPr>
          <a:xfrm rot="10800000">
            <a:off x="7300225" y="4512675"/>
            <a:ext cx="2240700" cy="85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"/>
          <p:cNvSpPr/>
          <p:nvPr/>
        </p:nvSpPr>
        <p:spPr>
          <a:xfrm rot="5400000">
            <a:off x="8029300" y="1124175"/>
            <a:ext cx="874800" cy="237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1"/>
          <p:cNvSpPr/>
          <p:nvPr/>
        </p:nvSpPr>
        <p:spPr>
          <a:xfrm rot="-5400000">
            <a:off x="2988825" y="3628425"/>
            <a:ext cx="874800" cy="237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Writing Competency Questions</a:t>
            </a:r>
            <a:endParaRPr/>
          </a:p>
        </p:txBody>
      </p:sp>
      <p:sp>
        <p:nvSpPr>
          <p:cNvPr id="421" name="Google Shape;421;p3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Question Type</a:t>
            </a:r>
            <a:r>
              <a:rPr lang="en-IE"/>
              <a:t>: Yes/No, Which?, How many?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Element visibility: </a:t>
            </a:r>
            <a:r>
              <a:rPr lang="en-IE"/>
              <a:t>Clearly state the relations and classes.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Predicate arity: </a:t>
            </a:r>
            <a:r>
              <a:rPr lang="en-IE"/>
              <a:t>Does this involve a single triple or multiple?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Relation type: </a:t>
            </a:r>
            <a:r>
              <a:rPr lang="en-IE"/>
              <a:t>Object or datatype properties?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Modifiers: </a:t>
            </a:r>
            <a:r>
              <a:rPr lang="en-IE"/>
              <a:t>e.g., more than 3, less than 10%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Domain-independence: </a:t>
            </a:r>
            <a:r>
              <a:rPr lang="en-IE"/>
              <a:t>Does this depend strongly on the task or on general properties (e.g., temporal/spatial properties)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{25AB80B4-139D-47F4-8346-687EF760DB00}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Enterprise Knowledge Graphs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 Transformation</a:t>
            </a:r>
            <a:endParaRPr/>
          </a:p>
        </p:txBody>
      </p:sp>
      <p:sp>
        <p:nvSpPr>
          <p:cNvPr id="428" name="Google Shape;428;p33"/>
          <p:cNvSpPr txBox="1"/>
          <p:nvPr>
            <p:ph idx="1" type="body"/>
          </p:nvPr>
        </p:nvSpPr>
        <p:spPr>
          <a:xfrm>
            <a:off x="838200" y="1825625"/>
            <a:ext cx="59727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Tabular data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OpenRefine (formerly Google Refine) has RDF export plugins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CSV on the Web can write transformations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R2RML is a general transformation language for CSV/SQL</a:t>
            </a:r>
            <a:endParaRPr/>
          </a:p>
        </p:txBody>
      </p:sp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900" y="422700"/>
            <a:ext cx="5076301" cy="285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0" y="2948025"/>
            <a:ext cx="4560750" cy="31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 Transformation</a:t>
            </a:r>
            <a:endParaRPr/>
          </a:p>
        </p:txBody>
      </p:sp>
      <p:sp>
        <p:nvSpPr>
          <p:cNvPr id="437" name="Google Shape;437;p34"/>
          <p:cNvSpPr txBox="1"/>
          <p:nvPr>
            <p:ph idx="1" type="body"/>
          </p:nvPr>
        </p:nvSpPr>
        <p:spPr>
          <a:xfrm>
            <a:off x="838200" y="1825625"/>
            <a:ext cx="5643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XML data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XSLT can convert RDF from XML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Krextor adds some extensions to improve this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LIXR is a simplified model for mapping language </a:t>
            </a: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7159050" y="1204725"/>
            <a:ext cx="4750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cmd.Header --&gt; (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handle(cmd.MdCreator),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handle(cmd.MdCreationDate),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handle(cmd.MdSelfLink),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handle(cmd.MdProfile),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handle(cmd.MdCollectionDisplayName)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cmd.MdCreator --&gt; (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dc.creator &gt; 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(cmd.MdCreationDate when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(content !== "")) --&gt; (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dct.issued &gt; (content ^^ xsd.date)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Data Linking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1373475" y="1862650"/>
            <a:ext cx="5851500" cy="132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Techniques covered last week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4355625" y="3951125"/>
            <a:ext cx="6417900" cy="144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Open Data + Enterprise Data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= Profit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Publishing</a:t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1458150" y="1796825"/>
            <a:ext cx="3311400" cy="156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Some RDF databases can host data directly.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4348125" y="4094150"/>
            <a:ext cx="3930300" cy="169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Framework for creating better data interfaces: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Pubby, Yuzu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7369775" y="2045200"/>
            <a:ext cx="3311400" cy="156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Design around user needs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500"/>
              <a:t>Knowledge Consumption</a:t>
            </a:r>
            <a:endParaRPr sz="5500"/>
          </a:p>
        </p:txBody>
      </p:sp>
      <p:sp>
        <p:nvSpPr>
          <p:cNvPr id="462" name="Google Shape;462;p37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Semantic Search</a:t>
            </a:r>
            <a:endParaRPr/>
          </a:p>
        </p:txBody>
      </p:sp>
      <p:sp>
        <p:nvSpPr>
          <p:cNvPr id="469" name="Google Shape;469;p38"/>
          <p:cNvSpPr/>
          <p:nvPr/>
        </p:nvSpPr>
        <p:spPr>
          <a:xfrm>
            <a:off x="997175" y="1627475"/>
            <a:ext cx="2963400" cy="45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🔎  </a:t>
            </a:r>
            <a:r>
              <a:rPr i="1" lang="en-IE" sz="19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User Search Query</a:t>
            </a:r>
            <a:endParaRPr i="1" sz="19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4835375" y="3774250"/>
            <a:ext cx="3349025" cy="1420525"/>
          </a:xfrm>
          <a:prstGeom prst="flowChartMagneticDisk">
            <a:avLst/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Semantic Index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8"/>
          <p:cNvSpPr/>
          <p:nvPr/>
        </p:nvSpPr>
        <p:spPr>
          <a:xfrm>
            <a:off x="10103550" y="2991550"/>
            <a:ext cx="940800" cy="11478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0763950" y="3774250"/>
            <a:ext cx="940800" cy="11478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/>
          <p:nvPr/>
        </p:nvSpPr>
        <p:spPr>
          <a:xfrm>
            <a:off x="10022650" y="4440275"/>
            <a:ext cx="940800" cy="11478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10028300" y="3904075"/>
            <a:ext cx="158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7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8645400" y="4261550"/>
            <a:ext cx="827700" cy="74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 rot="5400000">
            <a:off x="4802400" y="1321775"/>
            <a:ext cx="1778100" cy="2596500"/>
          </a:xfrm>
          <a:prstGeom prst="bentArrow">
            <a:avLst>
              <a:gd fmla="val 16401" name="adj1"/>
              <a:gd fmla="val 25000" name="adj2"/>
              <a:gd fmla="val 25000" name="adj3"/>
              <a:gd fmla="val 43750" name="adj4"/>
            </a:avLst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 flipH="1" rot="10800000">
            <a:off x="2182475" y="2452550"/>
            <a:ext cx="1778100" cy="2596500"/>
          </a:xfrm>
          <a:prstGeom prst="bentArrow">
            <a:avLst>
              <a:gd fmla="val 16401" name="adj1"/>
              <a:gd fmla="val 25000" name="adj2"/>
              <a:gd fmla="val 25000" name="adj3"/>
              <a:gd fmla="val 43750" name="adj4"/>
            </a:avLst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/>
          <p:nvPr/>
        </p:nvSpPr>
        <p:spPr>
          <a:xfrm>
            <a:off x="7074375" y="1674525"/>
            <a:ext cx="2154300" cy="12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User selects entities from KG as part of query process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0" y="2627695"/>
            <a:ext cx="5058401" cy="42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/>
          <p:cNvSpPr/>
          <p:nvPr/>
        </p:nvSpPr>
        <p:spPr>
          <a:xfrm>
            <a:off x="190050" y="4686775"/>
            <a:ext cx="2154300" cy="12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Relevant entities are inferred using NLP Techniques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Entity Summarisation</a:t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>
            <a:off x="1044225" y="1730975"/>
            <a:ext cx="4741200" cy="12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KG may have many facts about an entity, e.g., Wikidata on Galway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https://www.wikidata.org/wiki/Q129610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5785425" y="3275675"/>
            <a:ext cx="4741200" cy="9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What is important to show the user?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838200" y="4280450"/>
            <a:ext cx="4796100" cy="167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Criteria for Knowledge Selection: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Centrality of triple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Kind of information (descriptions, numeric, identifiers)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Source of information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Summarization</a:t>
            </a:r>
            <a:endParaRPr/>
          </a:p>
        </p:txBody>
      </p:sp>
      <p:sp>
        <p:nvSpPr>
          <p:cNvPr id="496" name="Google Shape;496;p4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Statistics that can be extracted about a graph: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Size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Coverage of domain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Labels and documentation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Connectivity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Ambiguity of labels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/>
          <p:nvPr/>
        </p:nvSpPr>
        <p:spPr>
          <a:xfrm>
            <a:off x="1298225" y="3850100"/>
            <a:ext cx="8843100" cy="714900"/>
          </a:xfrm>
          <a:prstGeom prst="wedgeRectCallout">
            <a:avLst>
              <a:gd fmla="val 47743" name="adj1"/>
              <a:gd fmla="val 1378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Which actors were born in the same year as Macaulay Culkin?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 Answering as Information Retrieval</a:t>
            </a: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1298225" y="1825625"/>
            <a:ext cx="8843100" cy="714900"/>
          </a:xfrm>
          <a:prstGeom prst="wedgeRectCallout">
            <a:avLst>
              <a:gd fmla="val -47341" name="adj1"/>
              <a:gd fmla="val 1012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Who starred in Home Alone?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800" y="1432325"/>
            <a:ext cx="10010775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075" y="1432325"/>
            <a:ext cx="71247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Answer using SPARQL</a:t>
            </a:r>
            <a:endParaRPr/>
          </a:p>
        </p:txBody>
      </p:sp>
      <p:sp>
        <p:nvSpPr>
          <p:cNvPr id="513" name="Google Shape;513;p42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Use Wikidata/DBpedia?</a:t>
            </a: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630275" y="2323625"/>
            <a:ext cx="4957800" cy="677100"/>
          </a:xfrm>
          <a:prstGeom prst="wedgeRectCallout">
            <a:avLst>
              <a:gd fmla="val -37856" name="adj1"/>
              <a:gd fmla="val 846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Who starred in Home Alone?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1956750" y="4047650"/>
            <a:ext cx="8843100" cy="714900"/>
          </a:xfrm>
          <a:prstGeom prst="wedgeRectCallout">
            <a:avLst>
              <a:gd fmla="val 38828" name="adj1"/>
              <a:gd fmla="val 9572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Which actors were born in the same year as Macaulay Culkin?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1159000" y="5413600"/>
            <a:ext cx="8843100" cy="714900"/>
          </a:xfrm>
          <a:prstGeom prst="wedgeRectCallout">
            <a:avLst>
              <a:gd fmla="val -43851" name="adj1"/>
              <a:gd fmla="val 967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Did Macaulay Culkin star in a film with an actor born in the same year?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/>
              <a:t>Architecture of Enterprise Knowledge Graphs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 Answering over Knowledge Graphs</a:t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1063025" y="1608675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Linguistic Analysis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3623717" y="2733167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Entity     Mapping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6184408" y="3857658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7511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Triple Identification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8745100" y="4982150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Query Formulation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3"/>
          <p:cNvSpPr/>
          <p:nvPr/>
        </p:nvSpPr>
        <p:spPr>
          <a:xfrm rot="2189298">
            <a:off x="3398162" y="2191707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 rot="2189298">
            <a:off x="5902412" y="3331882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 rot="2189298">
            <a:off x="8500737" y="4453257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461900" y="3075075"/>
            <a:ext cx="2607600" cy="2323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NLP tools to analyse the queries and construct linguistic triples &lt;subject, predicate, object&gt;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3"/>
          <p:cNvSpPr/>
          <p:nvPr/>
        </p:nvSpPr>
        <p:spPr>
          <a:xfrm>
            <a:off x="7227725" y="1608675"/>
            <a:ext cx="2245500" cy="1272300"/>
          </a:xfrm>
          <a:prstGeom prst="roundRect">
            <a:avLst>
              <a:gd fmla="val 16667" name="adj"/>
            </a:avLst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 the extracted terms to URIs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3"/>
          <p:cNvSpPr/>
          <p:nvPr/>
        </p:nvSpPr>
        <p:spPr>
          <a:xfrm>
            <a:off x="2714075" y="4641025"/>
            <a:ext cx="3099600" cy="1558500"/>
          </a:xfrm>
          <a:prstGeom prst="roundRect">
            <a:avLst>
              <a:gd fmla="val 16667" name="adj"/>
            </a:avLst>
          </a:prstGeom>
          <a:solidFill>
            <a:srgbClr val="7511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triples that combine the URIs filtering for domain/range restrictions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8745100" y="2649750"/>
            <a:ext cx="3099600" cy="1558500"/>
          </a:xfrm>
          <a:prstGeom prst="roundRect">
            <a:avLst>
              <a:gd fmla="val 16667" name="adj"/>
            </a:avLst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Combine triples into a single SPARQL query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309600" y="6509925"/>
            <a:ext cx="11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PowerAQUA by Lopez et al., http://oro.open.ac.uk/32164/1/swj102_2.pdf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 Answering in Enterprise</a:t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1100675" y="1956750"/>
            <a:ext cx="2784600" cy="139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Enterprise KGs are higher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and less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diverse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2748875" y="3821300"/>
            <a:ext cx="2784600" cy="139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Enterprise users ask more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5695275" y="2252175"/>
            <a:ext cx="3194700" cy="139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Enterprise users want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reliable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explicable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answers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7774325" y="4415850"/>
            <a:ext cx="2784600" cy="139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Feedback can be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collected directly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Watson DeepQA</a:t>
            </a:r>
            <a:endParaRPr/>
          </a:p>
        </p:txBody>
      </p:sp>
      <p:sp>
        <p:nvSpPr>
          <p:cNvPr id="551" name="Google Shape;551;p45"/>
          <p:cNvSpPr txBox="1"/>
          <p:nvPr>
            <p:ph idx="1" type="body"/>
          </p:nvPr>
        </p:nvSpPr>
        <p:spPr>
          <a:xfrm>
            <a:off x="838200" y="1825625"/>
            <a:ext cx="4674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AI that appeared on US game show </a:t>
            </a:r>
            <a:r>
              <a:rPr i="1" lang="en-IE"/>
              <a:t>Jeopardy!</a:t>
            </a:r>
            <a:r>
              <a:rPr lang="en-IE"/>
              <a:t> in 2011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Based on DeepQA system developed by IBM research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Used many methods including linked data!</a:t>
            </a:r>
            <a:endParaRPr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25" y="2073750"/>
            <a:ext cx="57150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Watson DeepQA Architecture</a:t>
            </a:r>
            <a:endParaRPr/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50" y="1690825"/>
            <a:ext cx="7966199" cy="41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6750" y="1307651"/>
            <a:ext cx="2954701" cy="1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4075" y="3353800"/>
            <a:ext cx="2810925" cy="17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Case studies</a:t>
            </a:r>
            <a:endParaRPr/>
          </a:p>
        </p:txBody>
      </p:sp>
      <p:sp>
        <p:nvSpPr>
          <p:cNvPr id="568" name="Google Shape;568;p47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838" y="2194375"/>
            <a:ext cx="1520225" cy="15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2750" y="2114713"/>
            <a:ext cx="1194899" cy="1194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HAVAS-18 Knowledge Graphs</a:t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1091250" y="1928500"/>
            <a:ext cx="2417700" cy="11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Information about </a:t>
            </a: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startups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in their first 18 months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8"/>
          <p:cNvSpPr/>
          <p:nvPr/>
        </p:nvSpPr>
        <p:spPr>
          <a:xfrm>
            <a:off x="2165600" y="3541900"/>
            <a:ext cx="2417700" cy="11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Linked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facts about startups, founders, investors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7234300" y="3988750"/>
            <a:ext cx="2568300" cy="110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HAVAS-18 Knowledge Graph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613" y="1709725"/>
            <a:ext cx="1520225" cy="11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7425" y="2248350"/>
            <a:ext cx="927626" cy="9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15325" y="2907300"/>
            <a:ext cx="993426" cy="9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2375" y="1862812"/>
            <a:ext cx="1612155" cy="9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/>
          <p:nvPr/>
        </p:nvSpPr>
        <p:spPr>
          <a:xfrm>
            <a:off x="8128000" y="3028213"/>
            <a:ext cx="780900" cy="78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"/>
          <p:cNvSpPr/>
          <p:nvPr/>
        </p:nvSpPr>
        <p:spPr>
          <a:xfrm rot="-2458855">
            <a:off x="6803411" y="3383333"/>
            <a:ext cx="780869" cy="7808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8"/>
          <p:cNvSpPr/>
          <p:nvPr/>
        </p:nvSpPr>
        <p:spPr>
          <a:xfrm rot="2247592">
            <a:off x="9543811" y="3383357"/>
            <a:ext cx="780821" cy="78082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Europeana - Linking Cultural Heritage</a:t>
            </a:r>
            <a:endParaRPr/>
          </a:p>
        </p:txBody>
      </p:sp>
      <p:sp>
        <p:nvSpPr>
          <p:cNvPr id="593" name="Google Shape;593;p49"/>
          <p:cNvSpPr/>
          <p:nvPr/>
        </p:nvSpPr>
        <p:spPr>
          <a:xfrm>
            <a:off x="1091250" y="1900300"/>
            <a:ext cx="2859900" cy="15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Europeana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is a single access point to millions of books, paintings, films, museum objects and archival records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9"/>
          <p:cNvSpPr/>
          <p:nvPr/>
        </p:nvSpPr>
        <p:spPr>
          <a:xfrm>
            <a:off x="4460975" y="2795875"/>
            <a:ext cx="2859900" cy="15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Provides access to </a:t>
            </a: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2.4 million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texts, images, videos and sounds from </a:t>
            </a: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European museums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900" y="1419900"/>
            <a:ext cx="4669100" cy="386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1000" y="3706750"/>
            <a:ext cx="16383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/>
          <p:nvPr/>
        </p:nvSpPr>
        <p:spPr>
          <a:xfrm>
            <a:off x="1405450" y="4669825"/>
            <a:ext cx="5791200" cy="97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Linked Data and SPARQL available at </a:t>
            </a:r>
            <a:r>
              <a:rPr lang="en-IE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http://data.europeana.eu/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Oncology</a:t>
            </a:r>
            <a:endParaRPr/>
          </a:p>
        </p:txBody>
      </p:sp>
      <p:sp>
        <p:nvSpPr>
          <p:cNvPr id="604" name="Google Shape;604;p50"/>
          <p:cNvSpPr/>
          <p:nvPr/>
        </p:nvSpPr>
        <p:spPr>
          <a:xfrm>
            <a:off x="1034800" y="1690825"/>
            <a:ext cx="2775300" cy="15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Electronic Health Records (EHRs) are </a:t>
            </a:r>
            <a:r>
              <a:rPr b="1" lang="en-IE" sz="1700">
                <a:latin typeface="Calibri"/>
                <a:ea typeface="Calibri"/>
                <a:cs typeface="Calibri"/>
                <a:sym typeface="Calibri"/>
              </a:rPr>
              <a:t>complex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IE" sz="1700">
                <a:latin typeface="Calibri"/>
                <a:ea typeface="Calibri"/>
                <a:cs typeface="Calibri"/>
                <a:sym typeface="Calibri"/>
              </a:rPr>
              <a:t>heterogeneous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IE" sz="1700">
                <a:latin typeface="Calibri"/>
                <a:ea typeface="Calibri"/>
                <a:cs typeface="Calibri"/>
                <a:sym typeface="Calibri"/>
              </a:rPr>
              <a:t>stratified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 over time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2598300" y="3611825"/>
            <a:ext cx="2775300" cy="15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The National Institute for Tumours (INT) aggregated data over </a:t>
            </a:r>
            <a:r>
              <a:rPr b="1" lang="en-IE" sz="1700">
                <a:latin typeface="Calibri"/>
                <a:ea typeface="Calibri"/>
                <a:cs typeface="Calibri"/>
                <a:sym typeface="Calibri"/>
              </a:rPr>
              <a:t>50 health care providers in Northern Italy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0"/>
          <p:cNvSpPr/>
          <p:nvPr/>
        </p:nvSpPr>
        <p:spPr>
          <a:xfrm>
            <a:off x="4820350" y="1384175"/>
            <a:ext cx="2775300" cy="15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NLP and Linked Data were used to analyse </a:t>
            </a:r>
            <a:r>
              <a:rPr b="1" lang="en-IE" sz="1700">
                <a:latin typeface="Calibri"/>
                <a:ea typeface="Calibri"/>
                <a:cs typeface="Calibri"/>
                <a:sym typeface="Calibri"/>
              </a:rPr>
              <a:t>Clinical Practice Guidelines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0"/>
          <p:cNvSpPr/>
          <p:nvPr/>
        </p:nvSpPr>
        <p:spPr>
          <a:xfrm>
            <a:off x="7898450" y="1690825"/>
            <a:ext cx="3644400" cy="335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Doctors reported data and this was compared to guidelines in order to: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Help doctors understand clinical deviations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Help to understand decision-making process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Improve clinical practice guidelines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techniques from the course do you think would be useful for these case studies?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Conclusion</a:t>
            </a:r>
            <a:endParaRPr/>
          </a:p>
        </p:txBody>
      </p:sp>
      <p:sp>
        <p:nvSpPr>
          <p:cNvPr id="620" name="Google Shape;620;p52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Abstract Reference Architecture</a:t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1316000" y="5221750"/>
            <a:ext cx="9768000" cy="750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600">
                <a:latin typeface="Calibri"/>
                <a:ea typeface="Calibri"/>
                <a:cs typeface="Calibri"/>
                <a:sym typeface="Calibri"/>
              </a:rPr>
              <a:t>Knowledge Storage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1473550" y="1822625"/>
            <a:ext cx="4550400" cy="32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6435825" y="1898825"/>
            <a:ext cx="4550400" cy="31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2140800" y="3537125"/>
            <a:ext cx="3234300" cy="10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2015175" y="2186175"/>
            <a:ext cx="3234300" cy="10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2599500" y="228600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Quality Assurance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599500" y="287635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Ontology Development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2599500" y="346670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Data Linking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599500" y="405705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Data Lifting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6959950" y="2269525"/>
            <a:ext cx="3531000" cy="108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"/>
          <p:cNvSpPr/>
          <p:nvPr/>
        </p:nvSpPr>
        <p:spPr>
          <a:xfrm>
            <a:off x="6959950" y="3613325"/>
            <a:ext cx="3531000" cy="139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7562325" y="2383938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Entity Summary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7562325" y="2859289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Graph Summary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7562325" y="1866900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7567000" y="3304525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7567000" y="3671913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Semantic 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7567000" y="4116713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Query Generation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7567000" y="4561514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2196400" y="1435800"/>
            <a:ext cx="3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latin typeface="Calibri"/>
                <a:ea typeface="Calibri"/>
                <a:cs typeface="Calibri"/>
                <a:sym typeface="Calibri"/>
              </a:rPr>
              <a:t>Knowledge Acquisition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7091775" y="1435800"/>
            <a:ext cx="3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latin typeface="Calibri"/>
                <a:ea typeface="Calibri"/>
                <a:cs typeface="Calibri"/>
                <a:sym typeface="Calibri"/>
              </a:rPr>
              <a:t>Knowledge Consumption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139025" y="6550100"/>
            <a:ext cx="11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Pan et al.,  “Exploiting Linked Data and Knowledge Graphs in Large Organisations”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Key points</a:t>
            </a:r>
            <a:endParaRPr/>
          </a:p>
        </p:txBody>
      </p:sp>
      <p:sp>
        <p:nvSpPr>
          <p:cNvPr id="627" name="Google Shape;627;p5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Knowledge Graph Storage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Many solutions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Relational vs Graph vs Hybrid?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Knowledge Graph Acquisition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How to combine legacy enterprise resources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Linking to open data and publishing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Knowledge Graph Consumption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Summarisation and data analysis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Question answering from knowledge graphs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Further Reading</a:t>
            </a:r>
            <a:endParaRPr/>
          </a:p>
        </p:txBody>
      </p:sp>
      <p:pic>
        <p:nvPicPr>
          <p:cNvPr id="634" name="Google Shape;6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75" y="489650"/>
            <a:ext cx="3453225" cy="5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4"/>
          <p:cNvSpPr txBox="1"/>
          <p:nvPr>
            <p:ph idx="1" type="body"/>
          </p:nvPr>
        </p:nvSpPr>
        <p:spPr>
          <a:xfrm>
            <a:off x="838200" y="1825625"/>
            <a:ext cx="72429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Pan et al., “Exploiting Linked Data and Knowledge Graphs in Large Organizations”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(Available in Hardiman Library)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Knowledge Acquisition</a:t>
            </a:r>
            <a:endParaRPr/>
          </a:p>
        </p:txBody>
      </p:sp>
      <p:sp>
        <p:nvSpPr>
          <p:cNvPr id="285" name="Google Shape;285;p1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Where do we get knowledge from?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Data Lifting: </a:t>
            </a:r>
            <a:r>
              <a:rPr lang="en-IE"/>
              <a:t>Extraction from legacy sources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Data Linking:</a:t>
            </a:r>
            <a:r>
              <a:rPr lang="en-IE"/>
              <a:t> Incorporating data from external (open) sources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Ontology Development: </a:t>
            </a:r>
            <a:r>
              <a:rPr lang="en-IE"/>
              <a:t>Structuring and organising data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Quality Assurance: </a:t>
            </a:r>
            <a:r>
              <a:rPr lang="en-IE"/>
              <a:t>Validation and improvement of data.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This is a cyclical process; quality assurance makes us get more data or structure the data we have better.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Understanding</a:t>
            </a:r>
            <a:endParaRPr/>
          </a:p>
        </p:txBody>
      </p:sp>
      <p:sp>
        <p:nvSpPr>
          <p:cNvPr id="292" name="Google Shape;292;p19"/>
          <p:cNvSpPr txBox="1"/>
          <p:nvPr>
            <p:ph idx="1" type="body"/>
          </p:nvPr>
        </p:nvSpPr>
        <p:spPr>
          <a:xfrm>
            <a:off x="838200" y="1825625"/>
            <a:ext cx="65202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can we learn from the knowledge?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Understanding</a:t>
            </a:r>
            <a:endParaRPr b="1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Summarize the knowledge into actionable reports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Entity summarization</a:t>
            </a:r>
            <a:r>
              <a:rPr lang="en-IE"/>
              <a:t> focuses on a single element of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Graph summarization </a:t>
            </a:r>
            <a:r>
              <a:rPr lang="en-IE"/>
              <a:t>focuses on the whole graph</a:t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475" y="105347"/>
            <a:ext cx="3316525" cy="41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500" y="4024571"/>
            <a:ext cx="4268300" cy="229178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/>
          <p:nvPr/>
        </p:nvSpPr>
        <p:spPr>
          <a:xfrm>
            <a:off x="9369500" y="2140825"/>
            <a:ext cx="2400300" cy="64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Entity Summary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8019500" y="4846163"/>
            <a:ext cx="2400300" cy="64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Graph Summary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Exploitation</a:t>
            </a:r>
            <a:endParaRPr/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can we use the knowledge?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Semantic Search</a:t>
            </a:r>
            <a:r>
              <a:rPr lang="en-IE"/>
              <a:t>: Improve search by using knowledge graph entities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Query Generation: </a:t>
            </a:r>
            <a:r>
              <a:rPr lang="en-IE"/>
              <a:t>Quickly write (SPARQL) queries using knowledge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Question Answering: </a:t>
            </a:r>
            <a:r>
              <a:rPr lang="en-IE"/>
              <a:t>Answer full questions in natural language.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Knowledge Storage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Databases</a:t>
            </a:r>
            <a:endParaRPr/>
          </a:p>
        </p:txBody>
      </p:sp>
      <p:pic>
        <p:nvPicPr>
          <p:cNvPr id="316" name="Google Shape;3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75" y="1608025"/>
            <a:ext cx="4993451" cy="12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076" y="0"/>
            <a:ext cx="2418324" cy="24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325" y="3209799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9075" y="3429000"/>
            <a:ext cx="3771401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9625" y="4481191"/>
            <a:ext cx="2057400" cy="141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0475" y="1836494"/>
            <a:ext cx="4145699" cy="2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